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0" r:id="rId2"/>
    <p:sldId id="350" r:id="rId3"/>
    <p:sldId id="351" r:id="rId4"/>
    <p:sldId id="35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3974" userDrawn="1">
          <p15:clr>
            <a:srgbClr val="A4A3A4"/>
          </p15:clr>
        </p15:guide>
        <p15:guide id="3" orient="horz" pos="143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17" userDrawn="1">
          <p15:clr>
            <a:srgbClr val="A4A3A4"/>
          </p15:clr>
        </p15:guide>
        <p15:guide id="6" pos="363" userDrawn="1">
          <p15:clr>
            <a:srgbClr val="A4A3A4"/>
          </p15:clr>
        </p15:guide>
        <p15:guide id="7" pos="967" userDrawn="1">
          <p15:clr>
            <a:srgbClr val="A4A3A4"/>
          </p15:clr>
        </p15:guide>
        <p15:guide id="8" orient="horz" pos="1525">
          <p15:clr>
            <a:srgbClr val="A4A3A4"/>
          </p15:clr>
        </p15:guide>
        <p15:guide id="9" pos="6312">
          <p15:clr>
            <a:srgbClr val="A4A3A4"/>
          </p15:clr>
        </p15:guide>
        <p15:guide id="10" pos="1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03" autoAdjust="0"/>
    <p:restoredTop sz="99830" autoAdjust="0"/>
  </p:normalViewPr>
  <p:slideViewPr>
    <p:cSldViewPr showGuides="1">
      <p:cViewPr>
        <p:scale>
          <a:sx n="100" d="100"/>
          <a:sy n="100" d="100"/>
        </p:scale>
        <p:origin x="-1016" y="-224"/>
      </p:cViewPr>
      <p:guideLst>
        <p:guide orient="horz" pos="2160"/>
        <p:guide orient="horz" pos="3974"/>
        <p:guide orient="horz" pos="1434"/>
        <p:guide orient="horz" pos="1525"/>
        <p:guide pos="3840"/>
        <p:guide pos="7317"/>
        <p:guide pos="363"/>
        <p:guide pos="967"/>
        <p:guide pos="6312"/>
        <p:guide pos="1368"/>
      </p:guideLst>
    </p:cSldViewPr>
  </p:slideViewPr>
  <p:outlineViewPr>
    <p:cViewPr>
      <p:scale>
        <a:sx n="33" d="100"/>
        <a:sy n="33" d="100"/>
      </p:scale>
      <p:origin x="0" y="-70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9" d="100"/>
          <a:sy n="139" d="100"/>
        </p:scale>
        <p:origin x="5152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1392A-675B-6F46-BF64-43A6F4F993EC}" type="datetimeFigureOut">
              <a:rPr lang="fr-FR" smtClean="0"/>
              <a:t>26/02/20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E06DD-2521-8D47-8C93-E7D6B87A65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49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4BA52-30B0-4077-ACCB-40A49A5AA35E}" type="datetimeFigureOut">
              <a:rPr lang="fr-FR" smtClean="0"/>
              <a:t>26/02/20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A391B-EC18-453F-B7A6-BE2127F644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49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sorbonne-universites.fr/" TargetMode="External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9457" y="1556792"/>
            <a:ext cx="7380820" cy="2124236"/>
          </a:xfrm>
        </p:spPr>
        <p:txBody>
          <a:bodyPr anchor="ctr">
            <a:noAutofit/>
          </a:bodyPr>
          <a:lstStyle>
            <a:lvl1pPr>
              <a:defRPr sz="75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14999" y="1867956"/>
            <a:ext cx="2318488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7125885" y="6022739"/>
            <a:ext cx="1876130" cy="53860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700" dirty="0" smtClean="0">
                <a:solidFill>
                  <a:schemeClr val="bg1"/>
                </a:solidFill>
              </a:rPr>
              <a:t>Document confidentiel –</a:t>
            </a:r>
            <a:br>
              <a:rPr lang="fr-FR" sz="700" dirty="0" smtClean="0">
                <a:solidFill>
                  <a:schemeClr val="bg1"/>
                </a:solidFill>
              </a:rPr>
            </a:br>
            <a:r>
              <a:rPr lang="fr-FR" sz="700" dirty="0" smtClean="0">
                <a:solidFill>
                  <a:schemeClr val="bg1"/>
                </a:solidFill>
              </a:rPr>
              <a:t>ne peut être reproduit ni diffusé</a:t>
            </a:r>
            <a:br>
              <a:rPr lang="fr-FR" sz="700" dirty="0" smtClean="0">
                <a:solidFill>
                  <a:schemeClr val="bg1"/>
                </a:solidFill>
              </a:rPr>
            </a:br>
            <a:r>
              <a:rPr lang="fr-FR" sz="700" dirty="0" smtClean="0">
                <a:solidFill>
                  <a:schemeClr val="bg1"/>
                </a:solidFill>
              </a:rPr>
              <a:t>sans l'accord préalable</a:t>
            </a:r>
            <a:br>
              <a:rPr lang="fr-FR" sz="700" dirty="0" smtClean="0">
                <a:solidFill>
                  <a:schemeClr val="bg1"/>
                </a:solidFill>
              </a:rPr>
            </a:br>
            <a:r>
              <a:rPr lang="fr-FR" sz="700" dirty="0" smtClean="0">
                <a:solidFill>
                  <a:schemeClr val="bg1"/>
                </a:solidFill>
              </a:rPr>
              <a:t>de</a:t>
            </a:r>
            <a:r>
              <a:rPr lang="fr-FR" sz="700" baseline="0" dirty="0" smtClean="0">
                <a:solidFill>
                  <a:schemeClr val="bg1"/>
                </a:solidFill>
              </a:rPr>
              <a:t> Sorbonne Université.</a:t>
            </a:r>
            <a:endParaRPr lang="fr-FR" sz="700" dirty="0" smtClean="0">
              <a:solidFill>
                <a:schemeClr val="bg1"/>
              </a:solidFill>
            </a:endParaRPr>
          </a:p>
          <a:p>
            <a:endParaRPr lang="fr-FR" sz="700" dirty="0" smtClean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884" y="4761148"/>
            <a:ext cx="1875527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6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2171700" y="2420938"/>
            <a:ext cx="7848600" cy="3887788"/>
          </a:xfrm>
        </p:spPr>
        <p:txBody>
          <a:bodyPr/>
          <a:lstStyle>
            <a:lvl1pPr marL="287338" indent="-287338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16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6500"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941997" y="2420887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019" y="4161061"/>
            <a:ext cx="5124433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bg1"/>
                </a:solidFill>
              </a:rPr>
              <a:t>‹#›</a:t>
            </a:fld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r-FR" smtClean="0"/>
              <a:t>Titre de la présentation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2420888"/>
            <a:ext cx="89310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2171701" y="2420937"/>
            <a:ext cx="7848600" cy="38877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160000" y="6598509"/>
            <a:ext cx="270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 smtClean="0"/>
              <a:t>TITRE DE LA SECTION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fr-FR" smtClean="0"/>
              <a:t>Titre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94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6672064" y="-9061"/>
            <a:ext cx="5519936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1898" y="989856"/>
            <a:ext cx="4212134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2171700" y="2420939"/>
            <a:ext cx="4226331" cy="3887786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6672064" y="6165384"/>
            <a:ext cx="5519936" cy="720000"/>
          </a:xfrm>
          <a:solidFill>
            <a:schemeClr val="accent2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160000" y="6598509"/>
            <a:ext cx="270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 smtClean="0"/>
              <a:t>TITRE DE LA SECTION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64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5841268"/>
            <a:ext cx="12192000" cy="1044116"/>
          </a:xfrm>
          <a:solidFill>
            <a:schemeClr val="accent2"/>
          </a:solidFill>
        </p:spPr>
        <p:txBody>
          <a:bodyPr lIns="1080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7656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5159896" y="1340768"/>
            <a:ext cx="5610661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5159896" y="6602400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SORBONNE-UNIVERSITE.FR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3212975"/>
            <a:ext cx="2054806" cy="82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3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171701" y="989856"/>
            <a:ext cx="7848600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71701" y="2420938"/>
            <a:ext cx="7848600" cy="3887787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087888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pPr algn="l"/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fld id="{6EFBFBCE-6BD1-4F6A-9141-B5DA0ECB219E}" type="slidenum">
              <a:rPr lang="fr-FR" sz="700" smtClean="0">
                <a:solidFill>
                  <a:schemeClr val="accent1"/>
                </a:solidFill>
              </a:rPr>
              <a:t>‹#›</a:t>
            </a:fld>
            <a:endParaRPr lang="fr-FR" sz="700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47" y="2420888"/>
            <a:ext cx="89310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5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0" r:id="rId4"/>
    <p:sldLayoutId id="2147483652" r:id="rId5"/>
    <p:sldLayoutId id="2147483653" r:id="rId6"/>
    <p:sldLayoutId id="2147483654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cd_instituts_et_initiatives@listes.upmc.f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dominique.belle@sorbonne-universite.fr" TargetMode="External"/><Relationship Id="rId3" Type="http://schemas.openxmlformats.org/officeDocument/2006/relationships/hyperlink" Target="mailto:cd_instituts_et_initiatives@listes.upmc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D8B271-3156-4993-9FE8-BB8D2E26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476672"/>
            <a:ext cx="9073008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Campagne 2020 CD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Idex</a:t>
            </a:r>
            <a:r>
              <a:rPr lang="fr-FR" dirty="0" smtClean="0"/>
              <a:t> </a:t>
            </a:r>
            <a:r>
              <a:rPr lang="fr-FR" dirty="0"/>
              <a:t>Instituts et Initiatives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343472" y="1929020"/>
            <a:ext cx="10585176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1900" dirty="0" smtClean="0"/>
          </a:p>
          <a:p>
            <a:pPr lvl="2"/>
            <a:endParaRPr lang="fr-FR" sz="1900" b="1" dirty="0"/>
          </a:p>
          <a:p>
            <a:pPr lvl="2"/>
            <a:endParaRPr lang="fr-FR" dirty="0"/>
          </a:p>
          <a:p>
            <a:endParaRPr lang="fr-FR" sz="1900" dirty="0">
              <a:solidFill>
                <a:srgbClr val="FF0000"/>
              </a:solidFill>
            </a:endParaRPr>
          </a:p>
          <a:p>
            <a:endParaRPr lang="fr-FR" sz="1900" dirty="0"/>
          </a:p>
          <a:p>
            <a:endParaRPr lang="fr-FR" sz="1900" dirty="0"/>
          </a:p>
        </p:txBody>
      </p:sp>
      <p:sp>
        <p:nvSpPr>
          <p:cNvPr id="5" name="Rectangle 4"/>
          <p:cNvSpPr/>
          <p:nvPr/>
        </p:nvSpPr>
        <p:spPr>
          <a:xfrm>
            <a:off x="1199456" y="1916832"/>
            <a:ext cx="109925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	</a:t>
            </a:r>
            <a:endParaRPr lang="fr-FR" b="1" dirty="0" smtClean="0"/>
          </a:p>
          <a:p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/>
              <a:t>L’Alliance Sorbonne Université promeut la recherche interdisciplinaire </a:t>
            </a:r>
            <a:endParaRPr lang="fr-FR" b="1" dirty="0" smtClean="0"/>
          </a:p>
          <a:p>
            <a:pPr marL="285750" indent="-285750">
              <a:buFont typeface="Wingdings" charset="2"/>
              <a:buChar char="Ø"/>
            </a:pPr>
            <a:endParaRPr lang="fr-FR" b="1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Communautés </a:t>
            </a:r>
            <a:r>
              <a:rPr lang="fr-FR" b="1" dirty="0"/>
              <a:t>de chercheurs et d’enseignants-chercheurs </a:t>
            </a:r>
            <a:r>
              <a:rPr lang="fr-FR" b="1" dirty="0" smtClean="0"/>
              <a:t>autour </a:t>
            </a:r>
            <a:r>
              <a:rPr lang="fr-FR" b="1" dirty="0"/>
              <a:t>d’un </a:t>
            </a:r>
            <a:r>
              <a:rPr lang="fr-FR" b="1" dirty="0" smtClean="0"/>
              <a:t>enjeu </a:t>
            </a:r>
            <a:r>
              <a:rPr lang="fr-FR" b="1" dirty="0"/>
              <a:t>commun </a:t>
            </a:r>
            <a:endParaRPr lang="fr-FR" b="1" dirty="0" smtClean="0"/>
          </a:p>
          <a:p>
            <a:pPr marL="285750" indent="-285750">
              <a:buFont typeface="Wingdings" charset="2"/>
              <a:buChar char="Ø"/>
            </a:pPr>
            <a:endParaRPr lang="fr-FR" b="1" dirty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Structuration avec </a:t>
            </a:r>
            <a:r>
              <a:rPr lang="fr-FR" b="1" dirty="0"/>
              <a:t>les instituts Sorbonne </a:t>
            </a:r>
            <a:r>
              <a:rPr lang="fr-FR" b="1" dirty="0" smtClean="0"/>
              <a:t>Université et les initiatives</a:t>
            </a:r>
          </a:p>
          <a:p>
            <a:pPr marL="285750" indent="-285750">
              <a:buFont typeface="Wingdings" charset="2"/>
              <a:buChar char="Ø"/>
            </a:pPr>
            <a:endParaRPr lang="fr-FR" b="1" dirty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Financement par des crédits </a:t>
            </a:r>
            <a:r>
              <a:rPr lang="fr-FR" b="1" dirty="0" err="1" smtClean="0"/>
              <a:t>Idex</a:t>
            </a:r>
            <a:r>
              <a:rPr lang="fr-FR" b="1" dirty="0" smtClean="0"/>
              <a:t> – notamment en contrats doctoraux</a:t>
            </a:r>
            <a:endParaRPr lang="fr-FR" b="1" dirty="0"/>
          </a:p>
          <a:p>
            <a:r>
              <a:rPr lang="fr-FR" b="1" dirty="0" smtClean="0"/>
              <a:t>	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77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D8B271-3156-4993-9FE8-BB8D2E26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476672"/>
            <a:ext cx="9073008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Campagne 2020 CD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Idex</a:t>
            </a:r>
            <a:r>
              <a:rPr lang="fr-FR" dirty="0" smtClean="0"/>
              <a:t> </a:t>
            </a:r>
            <a:r>
              <a:rPr lang="fr-FR" dirty="0"/>
              <a:t>Instituts et Initiatives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343472" y="1929020"/>
            <a:ext cx="10585176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1900" dirty="0" smtClean="0"/>
          </a:p>
          <a:p>
            <a:pPr lvl="2"/>
            <a:endParaRPr lang="fr-FR" sz="1900" b="1" dirty="0"/>
          </a:p>
          <a:p>
            <a:pPr lvl="2"/>
            <a:endParaRPr lang="fr-FR" dirty="0"/>
          </a:p>
          <a:p>
            <a:endParaRPr lang="fr-FR" sz="1900" dirty="0">
              <a:solidFill>
                <a:srgbClr val="FF0000"/>
              </a:solidFill>
            </a:endParaRPr>
          </a:p>
          <a:p>
            <a:endParaRPr lang="fr-FR" sz="1900" dirty="0"/>
          </a:p>
          <a:p>
            <a:endParaRPr lang="fr-FR" sz="1900" dirty="0"/>
          </a:p>
        </p:txBody>
      </p:sp>
      <p:sp>
        <p:nvSpPr>
          <p:cNvPr id="5" name="Rectangle 4"/>
          <p:cNvSpPr/>
          <p:nvPr/>
        </p:nvSpPr>
        <p:spPr>
          <a:xfrm>
            <a:off x="1199456" y="1916832"/>
            <a:ext cx="10992544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	</a:t>
            </a:r>
            <a:endParaRPr lang="fr-FR" b="1" dirty="0" smtClean="0"/>
          </a:p>
          <a:p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Campagne d’attribution des CD coordonnée par le collège doctoral de SU</a:t>
            </a:r>
          </a:p>
          <a:p>
            <a:pPr marL="285750" indent="-285750">
              <a:buFont typeface="Wingdings" charset="2"/>
              <a:buChar char="Ø"/>
            </a:pPr>
            <a:endParaRPr lang="fr-FR" b="1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Conditions d’éligibilité</a:t>
            </a:r>
          </a:p>
          <a:p>
            <a:pPr marL="285750" indent="-285750">
              <a:buFont typeface="Wingdings" charset="2"/>
              <a:buChar char="Ø"/>
            </a:pPr>
            <a:endParaRPr lang="fr-FR" b="1" dirty="0" smtClean="0"/>
          </a:p>
          <a:p>
            <a:r>
              <a:rPr lang="fr-FR" b="1" dirty="0" smtClean="0"/>
              <a:t>    - </a:t>
            </a:r>
            <a:r>
              <a:rPr lang="fr-FR" dirty="0"/>
              <a:t>ouvert à tous les laboratoires des membres de l’Alliance Sorbonne </a:t>
            </a:r>
            <a:r>
              <a:rPr lang="fr-FR" dirty="0" smtClean="0"/>
              <a:t>Université</a:t>
            </a:r>
          </a:p>
          <a:p>
            <a:endParaRPr lang="fr-FR" dirty="0" smtClean="0"/>
          </a:p>
          <a:p>
            <a:r>
              <a:rPr lang="fr-FR" dirty="0" smtClean="0"/>
              <a:t>    -  projet </a:t>
            </a:r>
            <a:r>
              <a:rPr lang="fr-FR" dirty="0"/>
              <a:t>de recherche doctoral (PRD) </a:t>
            </a:r>
            <a:r>
              <a:rPr lang="fr-FR" dirty="0" smtClean="0"/>
              <a:t>porté </a:t>
            </a:r>
            <a:r>
              <a:rPr lang="fr-FR" dirty="0"/>
              <a:t>par une directrice ou un directeur de thèse affilié(e) à l’une </a:t>
            </a:r>
            <a:r>
              <a:rPr lang="fr-FR" dirty="0" smtClean="0"/>
              <a:t>   	des </a:t>
            </a:r>
            <a:r>
              <a:rPr lang="fr-FR" dirty="0"/>
              <a:t>Écoles Doctorales de l’Alliance </a:t>
            </a:r>
            <a:r>
              <a:rPr lang="fr-FR" dirty="0" smtClean="0"/>
              <a:t>SU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- </a:t>
            </a:r>
            <a:r>
              <a:rPr lang="fr-FR" dirty="0"/>
              <a:t>directrice ou un directeur de </a:t>
            </a:r>
            <a:r>
              <a:rPr lang="fr-FR" dirty="0" smtClean="0"/>
              <a:t>thèse rattaché</a:t>
            </a:r>
            <a:r>
              <a:rPr lang="fr-FR" dirty="0"/>
              <a:t>(e) à une unité de recherche ayant pour tutelle un </a:t>
            </a:r>
            <a:r>
              <a:rPr lang="fr-FR" dirty="0" smtClean="0"/>
              <a:t> 	établissement </a:t>
            </a:r>
            <a:r>
              <a:rPr lang="fr-FR" dirty="0"/>
              <a:t>de l’Alliance. </a:t>
            </a:r>
            <a:endParaRPr lang="fr-FR" dirty="0" smtClean="0"/>
          </a:p>
          <a:p>
            <a:endParaRPr lang="fr-FR" b="1" dirty="0" smtClean="0"/>
          </a:p>
          <a:p>
            <a:r>
              <a:rPr lang="fr-FR" b="1" dirty="0"/>
              <a:t> </a:t>
            </a:r>
            <a:r>
              <a:rPr lang="fr-FR" b="1" dirty="0" smtClean="0"/>
              <a:t>   - </a:t>
            </a:r>
            <a:r>
              <a:rPr lang="fr-FR" dirty="0" smtClean="0"/>
              <a:t>favoriser la </a:t>
            </a:r>
            <a:r>
              <a:rPr lang="fr-FR" dirty="0"/>
              <a:t>synergie entre </a:t>
            </a:r>
            <a:r>
              <a:rPr lang="fr-FR" dirty="0" smtClean="0"/>
              <a:t>les disciplines :  </a:t>
            </a:r>
            <a:r>
              <a:rPr lang="fr-FR" dirty="0"/>
              <a:t>les </a:t>
            </a:r>
            <a:r>
              <a:rPr lang="fr-FR" dirty="0" err="1"/>
              <a:t>co</a:t>
            </a:r>
            <a:r>
              <a:rPr lang="fr-FR" dirty="0"/>
              <a:t>-encadrements sont </a:t>
            </a:r>
            <a:r>
              <a:rPr lang="fr-FR" dirty="0" smtClean="0"/>
              <a:t>encouragés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832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D8B271-3156-4993-9FE8-BB8D2E26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476672"/>
            <a:ext cx="9073008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Campagne 2020 CD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Idex</a:t>
            </a:r>
            <a:r>
              <a:rPr lang="fr-FR" dirty="0" smtClean="0"/>
              <a:t> </a:t>
            </a:r>
            <a:r>
              <a:rPr lang="fr-FR" dirty="0"/>
              <a:t>Instituts et Initiatives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343472" y="1929020"/>
            <a:ext cx="10585176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1900" dirty="0" smtClean="0"/>
          </a:p>
          <a:p>
            <a:pPr lvl="2"/>
            <a:endParaRPr lang="fr-FR" sz="1900" b="1" dirty="0"/>
          </a:p>
          <a:p>
            <a:pPr lvl="2"/>
            <a:endParaRPr lang="fr-FR" dirty="0"/>
          </a:p>
          <a:p>
            <a:endParaRPr lang="fr-FR" sz="1900" dirty="0">
              <a:solidFill>
                <a:srgbClr val="FF0000"/>
              </a:solidFill>
            </a:endParaRPr>
          </a:p>
          <a:p>
            <a:endParaRPr lang="fr-FR" sz="1900" dirty="0"/>
          </a:p>
          <a:p>
            <a:endParaRPr lang="fr-FR" sz="1900" dirty="0"/>
          </a:p>
        </p:txBody>
      </p:sp>
      <p:sp>
        <p:nvSpPr>
          <p:cNvPr id="5" name="Rectangle 4"/>
          <p:cNvSpPr/>
          <p:nvPr/>
        </p:nvSpPr>
        <p:spPr>
          <a:xfrm>
            <a:off x="1199456" y="980728"/>
            <a:ext cx="10992544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	</a:t>
            </a:r>
            <a:endParaRPr lang="fr-FR" b="1" dirty="0" smtClean="0"/>
          </a:p>
          <a:p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Phase 1 :lancement d’un appel à projets de recherche doctoraux – 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</a:t>
            </a:r>
            <a:r>
              <a:rPr lang="fr-FR" dirty="0" smtClean="0"/>
              <a:t> Le collège doctoral demande aux ED de  diffuser l’appel à projets par mail auprès de leur communauté    	et sur leur site web + diffusion aux laboratoires </a:t>
            </a:r>
          </a:p>
          <a:p>
            <a:r>
              <a:rPr lang="fr-FR" dirty="0" smtClean="0"/>
              <a:t>     Les porteurs de projets envoient leur proposition de projet de recherche doctoral à leur ED de rattachement et à l’adresse générique </a:t>
            </a:r>
            <a:r>
              <a:rPr lang="fr-FR" u="sng" dirty="0">
                <a:hlinkClick r:id="rId2"/>
              </a:rPr>
              <a:t>cd_instituts_et_initiatives@listes.upmc.fr </a:t>
            </a:r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endParaRPr lang="fr-FR" b="1" dirty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Phase 2 : Pré-sélection </a:t>
            </a:r>
            <a:r>
              <a:rPr lang="fr-FR" b="1" dirty="0"/>
              <a:t>des projets de recherche doctoraux (PRD</a:t>
            </a:r>
            <a:r>
              <a:rPr lang="fr-FR" b="1" dirty="0" smtClean="0"/>
              <a:t>)</a:t>
            </a:r>
            <a:endParaRPr lang="fr-FR" dirty="0"/>
          </a:p>
          <a:p>
            <a:r>
              <a:rPr lang="fr-FR" b="1" dirty="0" smtClean="0"/>
              <a:t> - </a:t>
            </a:r>
            <a:r>
              <a:rPr lang="fr-FR" dirty="0" smtClean="0"/>
              <a:t>Un comité </a:t>
            </a:r>
            <a:r>
              <a:rPr lang="fr-FR" dirty="0"/>
              <a:t>d’au moins 4 </a:t>
            </a:r>
            <a:r>
              <a:rPr lang="fr-FR" dirty="0" smtClean="0"/>
              <a:t>personnes constitué </a:t>
            </a:r>
            <a:r>
              <a:rPr lang="fr-FR" dirty="0"/>
              <a:t>et présidé  par le directeur d’Institut ou le porteur </a:t>
            </a:r>
            <a:r>
              <a:rPr lang="fr-FR" dirty="0" smtClean="0"/>
              <a:t>d’Initiative</a:t>
            </a:r>
          </a:p>
          <a:p>
            <a:r>
              <a:rPr lang="fr-FR" dirty="0" smtClean="0"/>
              <a:t> - Seuls </a:t>
            </a:r>
            <a:r>
              <a:rPr lang="fr-FR" dirty="0"/>
              <a:t>les projets validés par </a:t>
            </a:r>
            <a:r>
              <a:rPr lang="fr-FR" dirty="0" smtClean="0"/>
              <a:t>l’ED de </a:t>
            </a:r>
            <a:r>
              <a:rPr lang="fr-FR" dirty="0"/>
              <a:t>rattachement du porteur de projet sont examinés </a:t>
            </a:r>
            <a:endParaRPr lang="fr-FR" dirty="0" smtClean="0"/>
          </a:p>
          <a:p>
            <a:r>
              <a:rPr lang="fr-FR" dirty="0" smtClean="0"/>
              <a:t>- Le </a:t>
            </a:r>
            <a:r>
              <a:rPr lang="fr-FR" dirty="0"/>
              <a:t>directeur d’Institut ou le porteur </a:t>
            </a:r>
            <a:r>
              <a:rPr lang="fr-FR" dirty="0" smtClean="0"/>
              <a:t>d’Initiative a accès aux projets via une </a:t>
            </a:r>
            <a:r>
              <a:rPr lang="fr-FR" dirty="0" err="1" smtClean="0"/>
              <a:t>dropbox</a:t>
            </a:r>
            <a:endParaRPr lang="fr-FR" dirty="0" smtClean="0"/>
          </a:p>
          <a:p>
            <a:r>
              <a:rPr lang="fr-FR" dirty="0" smtClean="0"/>
              <a:t>- Nombre </a:t>
            </a:r>
            <a:r>
              <a:rPr lang="fr-FR" dirty="0"/>
              <a:t>de projets </a:t>
            </a:r>
            <a:r>
              <a:rPr lang="fr-FR" dirty="0" err="1"/>
              <a:t>pré-sélectionnés</a:t>
            </a:r>
            <a:r>
              <a:rPr lang="fr-FR" dirty="0"/>
              <a:t> </a:t>
            </a:r>
            <a:r>
              <a:rPr lang="fr-FR" dirty="0" smtClean="0"/>
              <a:t> : au </a:t>
            </a:r>
            <a:r>
              <a:rPr lang="fr-FR" dirty="0"/>
              <a:t>minimum le double du nombre de </a:t>
            </a:r>
            <a:r>
              <a:rPr lang="fr-FR" dirty="0" smtClean="0"/>
              <a:t>CD disponibles  </a:t>
            </a:r>
          </a:p>
          <a:p>
            <a:r>
              <a:rPr lang="fr-FR" b="1" dirty="0" smtClean="0"/>
              <a:t>-  </a:t>
            </a:r>
            <a:r>
              <a:rPr lang="fr-FR" dirty="0" smtClean="0"/>
              <a:t>Diffusion en ligne des projets </a:t>
            </a:r>
            <a:r>
              <a:rPr lang="fr-FR" dirty="0" err="1" smtClean="0"/>
              <a:t>pré-sélectionnés</a:t>
            </a:r>
            <a:r>
              <a:rPr lang="fr-FR" dirty="0" smtClean="0"/>
              <a:t> sur le site du collège doctoral </a:t>
            </a:r>
          </a:p>
          <a:p>
            <a:pPr marL="285750" indent="-285750">
              <a:buFont typeface="Wingdings" charset="2"/>
              <a:buChar char="Ø"/>
            </a:pPr>
            <a:endParaRPr lang="fr-FR" b="1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Phase 3 : Attribution des CD</a:t>
            </a:r>
          </a:p>
          <a:p>
            <a:r>
              <a:rPr lang="fr-FR" b="1" dirty="0" smtClean="0"/>
              <a:t>    - </a:t>
            </a:r>
            <a:r>
              <a:rPr lang="fr-FR" dirty="0"/>
              <a:t>audition des candidats par un jury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-  jury : </a:t>
            </a:r>
            <a:r>
              <a:rPr lang="fr-FR" dirty="0"/>
              <a:t>constitué et présidé  par le directeur d’Institut ou le porteur </a:t>
            </a:r>
            <a:r>
              <a:rPr lang="fr-FR" dirty="0" smtClean="0"/>
              <a:t>d’Initiative</a:t>
            </a:r>
          </a:p>
          <a:p>
            <a:r>
              <a:rPr lang="fr-FR" dirty="0"/>
              <a:t>	</a:t>
            </a:r>
            <a:r>
              <a:rPr lang="fr-FR" dirty="0" smtClean="0"/>
              <a:t>membres </a:t>
            </a:r>
            <a:r>
              <a:rPr lang="fr-FR" dirty="0"/>
              <a:t>seront choisis pour leur expertise </a:t>
            </a:r>
            <a:r>
              <a:rPr lang="fr-FR" dirty="0" smtClean="0"/>
              <a:t>scientifique </a:t>
            </a:r>
          </a:p>
          <a:p>
            <a:r>
              <a:rPr lang="fr-FR" dirty="0"/>
              <a:t>	</a:t>
            </a:r>
            <a:r>
              <a:rPr lang="fr-FR" dirty="0" smtClean="0"/>
              <a:t>invitations des représentants </a:t>
            </a:r>
            <a:r>
              <a:rPr lang="fr-FR" dirty="0"/>
              <a:t>des écoles doctorales </a:t>
            </a:r>
            <a:r>
              <a:rPr lang="fr-FR" dirty="0" smtClean="0"/>
              <a:t>à </a:t>
            </a:r>
            <a:r>
              <a:rPr lang="fr-FR" dirty="0"/>
              <a:t>y participer 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373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D8B271-3156-4993-9FE8-BB8D2E26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476672"/>
            <a:ext cx="9073008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Campagne 2020 CD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Idex</a:t>
            </a:r>
            <a:r>
              <a:rPr lang="fr-FR" dirty="0" smtClean="0"/>
              <a:t> </a:t>
            </a:r>
            <a:r>
              <a:rPr lang="fr-FR" dirty="0"/>
              <a:t>Instituts et Initiatives</a:t>
            </a:r>
            <a:br>
              <a:rPr lang="fr-FR" dirty="0"/>
            </a:b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343472" y="1929020"/>
            <a:ext cx="10585176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fr-FR" sz="1900" dirty="0" smtClean="0"/>
          </a:p>
          <a:p>
            <a:pPr lvl="2"/>
            <a:endParaRPr lang="fr-FR" sz="1900" b="1" dirty="0"/>
          </a:p>
          <a:p>
            <a:pPr lvl="2"/>
            <a:endParaRPr lang="fr-FR" dirty="0"/>
          </a:p>
          <a:p>
            <a:endParaRPr lang="fr-FR" sz="1900" dirty="0">
              <a:solidFill>
                <a:srgbClr val="FF0000"/>
              </a:solidFill>
            </a:endParaRPr>
          </a:p>
          <a:p>
            <a:endParaRPr lang="fr-FR" sz="1900" dirty="0"/>
          </a:p>
          <a:p>
            <a:endParaRPr lang="fr-FR" sz="1900" dirty="0"/>
          </a:p>
        </p:txBody>
      </p:sp>
      <p:sp>
        <p:nvSpPr>
          <p:cNvPr id="5" name="Rectangle 4"/>
          <p:cNvSpPr/>
          <p:nvPr/>
        </p:nvSpPr>
        <p:spPr>
          <a:xfrm>
            <a:off x="1167384" y="980728"/>
            <a:ext cx="10992544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pPr lvl="0"/>
            <a:r>
              <a:rPr lang="fr-FR" b="1" dirty="0"/>
              <a:t>Contact au collège doctoral  : Dominique Belle </a:t>
            </a:r>
            <a:r>
              <a:rPr lang="fr-FR" b="1" u="sng" dirty="0">
                <a:hlinkClick r:id="rId2"/>
              </a:rPr>
              <a:t>dominique.belle@sorbonne-universite.fr</a:t>
            </a:r>
            <a:endParaRPr lang="fr-FR" b="1" u="sng" dirty="0"/>
          </a:p>
          <a:p>
            <a:endParaRPr lang="fr-FR" dirty="0" smtClean="0"/>
          </a:p>
          <a:p>
            <a:pPr marL="285750" indent="-285750">
              <a:buFont typeface="Wingdings" charset="2"/>
              <a:buChar char="Ø"/>
            </a:pPr>
            <a:r>
              <a:rPr lang="fr-FR" b="1" dirty="0" smtClean="0"/>
              <a:t>Calendrier</a:t>
            </a:r>
          </a:p>
          <a:p>
            <a:pPr lvl="0"/>
            <a:r>
              <a:rPr lang="fr-FR" dirty="0"/>
              <a:t>Février 2020 : Ouverture de </a:t>
            </a:r>
            <a:r>
              <a:rPr lang="fr-FR" dirty="0" smtClean="0"/>
              <a:t>l'appel – diffusion via les ED</a:t>
            </a:r>
            <a:endParaRPr lang="fr-FR" dirty="0"/>
          </a:p>
          <a:p>
            <a:pPr lvl="0"/>
            <a:r>
              <a:rPr lang="fr-FR" dirty="0" smtClean="0"/>
              <a:t>30 </a:t>
            </a:r>
            <a:r>
              <a:rPr lang="fr-FR" dirty="0"/>
              <a:t>mars 2020 : Date limite de l’envoi des propositions de projets </a:t>
            </a:r>
            <a:r>
              <a:rPr lang="fr-FR" dirty="0" smtClean="0"/>
              <a:t>doctoraux </a:t>
            </a:r>
          </a:p>
          <a:p>
            <a:pPr lvl="0"/>
            <a:r>
              <a:rPr lang="fr-FR" dirty="0" smtClean="0"/>
              <a:t>(envoi au mail </a:t>
            </a:r>
            <a:r>
              <a:rPr lang="fr-FR" u="sng" dirty="0" smtClean="0">
                <a:hlinkClick r:id="rId3"/>
              </a:rPr>
              <a:t>cd_instituts_et_initiatives</a:t>
            </a:r>
            <a:r>
              <a:rPr lang="fr-FR" u="sng" dirty="0">
                <a:hlinkClick r:id="rId3"/>
              </a:rPr>
              <a:t>@listes.upmc.fr </a:t>
            </a:r>
            <a:r>
              <a:rPr lang="fr-FR" u="sng" dirty="0" smtClean="0"/>
              <a:t> - </a:t>
            </a:r>
          </a:p>
          <a:p>
            <a:pPr lvl="0"/>
            <a:r>
              <a:rPr lang="fr-FR" u="sng" dirty="0" smtClean="0"/>
              <a:t>Chaque Institut/initiative aura accès à ses PRD via une </a:t>
            </a:r>
            <a:r>
              <a:rPr lang="fr-FR" u="sng" dirty="0" err="1" smtClean="0"/>
              <a:t>dropbox</a:t>
            </a:r>
            <a:r>
              <a:rPr lang="fr-FR" u="sng" dirty="0" smtClean="0"/>
              <a:t>)</a:t>
            </a:r>
            <a:endParaRPr lang="fr-FR" dirty="0"/>
          </a:p>
          <a:p>
            <a:pPr lvl="0"/>
            <a:r>
              <a:rPr lang="fr-FR" dirty="0"/>
              <a:t>15 avril 2020 : Annonce des résultats de la phase de présélection des projets </a:t>
            </a:r>
            <a:endParaRPr lang="fr-FR" dirty="0" smtClean="0"/>
          </a:p>
          <a:p>
            <a:pPr lvl="0"/>
            <a:r>
              <a:rPr lang="fr-FR" dirty="0" smtClean="0"/>
              <a:t>puis </a:t>
            </a:r>
            <a:r>
              <a:rPr lang="fr-FR" dirty="0"/>
              <a:t>mise en ligne des sujets </a:t>
            </a:r>
            <a:r>
              <a:rPr lang="fr-FR" dirty="0" smtClean="0"/>
              <a:t>présélectionnés</a:t>
            </a:r>
            <a:endParaRPr lang="fr-FR" dirty="0"/>
          </a:p>
          <a:p>
            <a:pPr lvl="0"/>
            <a:r>
              <a:rPr lang="fr-FR" dirty="0"/>
              <a:t>mi avril - mi mai : Sélection des étudiants par les futurs encadrant(e)s de </a:t>
            </a:r>
            <a:r>
              <a:rPr lang="fr-FR" dirty="0" smtClean="0"/>
              <a:t>thèse</a:t>
            </a:r>
            <a:endParaRPr lang="fr-FR" dirty="0"/>
          </a:p>
          <a:p>
            <a:pPr lvl="0"/>
            <a:r>
              <a:rPr lang="fr-FR" dirty="0"/>
              <a:t>Fin mai 2020 : Audition des </a:t>
            </a:r>
            <a:r>
              <a:rPr lang="fr-FR" dirty="0" smtClean="0"/>
              <a:t>candidats</a:t>
            </a:r>
            <a:endParaRPr lang="fr-FR" dirty="0"/>
          </a:p>
          <a:p>
            <a:pPr lvl="0"/>
            <a:r>
              <a:rPr lang="fr-FR" dirty="0"/>
              <a:t>Début juin 2020 : Annonce des résultats de la phase de </a:t>
            </a:r>
            <a:r>
              <a:rPr lang="fr-FR" dirty="0" smtClean="0"/>
              <a:t>sélection</a:t>
            </a:r>
          </a:p>
          <a:p>
            <a:pPr lvl="0"/>
            <a:endParaRPr lang="fr-FR" b="1" dirty="0"/>
          </a:p>
          <a:p>
            <a:r>
              <a:rPr lang="fr-FR" i="1" dirty="0"/>
              <a:t> </a:t>
            </a:r>
            <a:r>
              <a:rPr lang="fr-FR" b="1" dirty="0"/>
              <a:t>Mise en place des contrats </a:t>
            </a:r>
            <a:r>
              <a:rPr lang="fr-FR" b="1" dirty="0" smtClean="0"/>
              <a:t>doctoraux</a:t>
            </a:r>
            <a:endParaRPr lang="fr-FR" b="1" dirty="0"/>
          </a:p>
          <a:p>
            <a:r>
              <a:rPr lang="fr-FR" b="1" dirty="0">
                <a:solidFill>
                  <a:srgbClr val="FF0000"/>
                </a:solidFill>
              </a:rPr>
              <a:t>Dès que les candidats retenus sont identifiés 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- </a:t>
            </a:r>
            <a:r>
              <a:rPr lang="fr-FR" b="1" dirty="0"/>
              <a:t> </a:t>
            </a:r>
            <a:r>
              <a:rPr lang="fr-FR" dirty="0"/>
              <a:t>en informer Dominique Belle et l'ED de rattachement du porteur de projet</a:t>
            </a:r>
            <a:r>
              <a:rPr lang="fr-FR" b="1" dirty="0"/>
              <a:t> </a:t>
            </a:r>
          </a:p>
          <a:p>
            <a:r>
              <a:rPr lang="fr-FR" dirty="0"/>
              <a:t> - inviter le candidat sélectionné à contacter très rapidement son ED (avant les vacances d'été) (SIPAD)</a:t>
            </a:r>
          </a:p>
          <a:p>
            <a:r>
              <a:rPr lang="fr-FR" dirty="0"/>
              <a:t> - Dominique Belle transmet les informations à la gestionnaire de l'IDEX pour la demande de création d'</a:t>
            </a:r>
            <a:r>
              <a:rPr lang="fr-FR" dirty="0" err="1"/>
              <a:t>eOTP</a:t>
            </a:r>
            <a:r>
              <a:rPr lang="fr-FR" dirty="0"/>
              <a:t> par projet sélectionné avec candidat ciblé</a:t>
            </a:r>
          </a:p>
          <a:p>
            <a:endParaRPr lang="fr-FR" i="1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1628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seil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lIns="36000" tIns="36000" rIns="36000" bIns="3600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orbonne Université 16x9 v1-logo" id="{21E95776-B7A2-BD42-89E0-B554DF59F376}" vid="{C4C417F9-8BE4-7843-94EE-3A3B27FA59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Conseil.potx</Template>
  <TotalTime>3079</TotalTime>
  <Words>129</Words>
  <Application>Microsoft Macintosh PowerPoint</Application>
  <PresentationFormat>Personnalisé</PresentationFormat>
  <Paragraphs>82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Conseil</vt:lpstr>
      <vt:lpstr>Campagne 2020 CD  Idex Instituts et Initiatives </vt:lpstr>
      <vt:lpstr>Campagne 2020 CD  Idex Instituts et Initiatives </vt:lpstr>
      <vt:lpstr>Campagne 2020 CD  Idex Instituts et Initiatives </vt:lpstr>
      <vt:lpstr>Campagne 2020 CD  Idex Instituts et Initiatives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Utilisateur de Microsoft Office</dc:creator>
  <cp:lastModifiedBy>Muriel Umbhauer</cp:lastModifiedBy>
  <cp:revision>608</cp:revision>
  <cp:lastPrinted>2019-09-24T15:44:20Z</cp:lastPrinted>
  <dcterms:created xsi:type="dcterms:W3CDTF">2018-01-18T11:16:00Z</dcterms:created>
  <dcterms:modified xsi:type="dcterms:W3CDTF">2020-02-26T12:02:03Z</dcterms:modified>
</cp:coreProperties>
</file>